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62" r:id="rId5"/>
    <p:sldId id="259" r:id="rId6"/>
    <p:sldId id="264" r:id="rId7"/>
    <p:sldId id="260" r:id="rId8"/>
    <p:sldId id="263" r:id="rId9"/>
    <p:sldId id="265" r:id="rId10"/>
    <p:sldId id="266"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B49E"/>
    <a:srgbClr val="F18FAD"/>
    <a:srgbClr val="AF9DE3"/>
    <a:srgbClr val="D28BF5"/>
    <a:srgbClr val="F28EC0"/>
    <a:srgbClr val="5300FA"/>
    <a:srgbClr val="EED4FA"/>
    <a:srgbClr val="F7E7D5"/>
    <a:srgbClr val="FAF4D3"/>
    <a:srgbClr val="3581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p:scale>
          <a:sx n="69" d="100"/>
          <a:sy n="69" d="100"/>
        </p:scale>
        <p:origin x="374"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8FFE7-0E66-4C4D-9524-37E0DFC9E8C8}" type="datetimeFigureOut">
              <a:rPr lang="nl-NL" smtClean="0"/>
              <a:t>12-10-2024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3D334-CB6B-4004-B89A-BEF7E3EED7E0}" type="slidenum">
              <a:rPr lang="nl-NL" smtClean="0"/>
              <a:t>‹nr.›</a:t>
            </a:fld>
            <a:endParaRPr lang="nl-NL"/>
          </a:p>
        </p:txBody>
      </p:sp>
    </p:spTree>
    <p:extLst>
      <p:ext uri="{BB962C8B-B14F-4D97-AF65-F5344CB8AC3E}">
        <p14:creationId xmlns:p14="http://schemas.microsoft.com/office/powerpoint/2010/main" val="21779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A03D334-CB6B-4004-B89A-BEF7E3EED7E0}" type="slidenum">
              <a:rPr lang="nl-NL" smtClean="0"/>
              <a:t>7</a:t>
            </a:fld>
            <a:endParaRPr lang="nl-NL"/>
          </a:p>
        </p:txBody>
      </p:sp>
    </p:spTree>
    <p:extLst>
      <p:ext uri="{BB962C8B-B14F-4D97-AF65-F5344CB8AC3E}">
        <p14:creationId xmlns:p14="http://schemas.microsoft.com/office/powerpoint/2010/main" val="279074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9C180-1E2F-DDA1-6A0D-25C9606763F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216769F-9941-18AF-4C83-45FF9C53F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73FC8DC-1B24-FECA-6B24-CA134047E74A}"/>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23E4810A-2D02-94AA-A1C6-AA9BAE9D03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68507C-4783-E36B-C988-3D33CEBEA75B}"/>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2357497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30E0C-971C-3F5C-800D-FFE65E4A19B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5E6DF4F-DCB8-3E93-13AE-607E5538D47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720989B-B41B-A15D-3D79-6651E3B871EB}"/>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193AEF1E-2DA8-38DB-1114-88C6276B3C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BEA4CE-B5AF-9487-FA4A-B547032808D1}"/>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212352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EFF018-5F31-B171-F33A-0AF52EE2C0C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0182E57-4C6B-5CDA-019B-467C5C9BD05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FBB6482-5E7B-26CF-B0BD-20DD2A8775F0}"/>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2918AD30-5C37-9016-2CE9-AE47E15A10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F104E82-DD22-9FE4-6805-2943179887AA}"/>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334416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3E6C7-AA8C-D6A3-02A9-084E15CB1C6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0B9D50B-5CBA-9254-4AB0-5FD9DF0ED8B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BF31C3-8A16-CF7A-DC37-C8662CB34A12}"/>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BEE562A6-3C6C-D300-1BDB-CBFE2EE794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ABC319-26E5-3262-302D-100C8EE8CC04}"/>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272453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256C2-9A12-6F41-81FC-4684611DB7B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B05D2E1-F4A0-A06C-3B3D-5F70D2D90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184A27D-EF7A-3E4E-BC59-B541F1C8E119}"/>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97317A29-08A1-B3AB-D9ED-B8DB317FE6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F9D36A-29F5-4491-2FEF-B078E77DEEE4}"/>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311729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46DB2-642A-2488-CD29-570E742D84F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E9C36F5-9809-3460-645D-ECC9E170E72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28843EE-9B9F-444C-0D2B-28B3C2FB11C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A7E3D6F-7D2F-B02A-46B7-A6FA5514FE12}"/>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6" name="Tijdelijke aanduiding voor voettekst 5">
            <a:extLst>
              <a:ext uri="{FF2B5EF4-FFF2-40B4-BE49-F238E27FC236}">
                <a16:creationId xmlns:a16="http://schemas.microsoft.com/office/drawing/2014/main" id="{53002390-28CA-C3DB-EDE9-ACA16D5645E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79E3693-93F1-62F8-21D5-6ED203A54F8E}"/>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3846228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408F2-90BC-E8CB-40D6-52780AC09A1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2382873-A240-2723-2301-A37A32399B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9438812-E3C7-3D64-CD13-AA9FDA128B8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0C86E5D-297A-6795-8BE6-A085273B5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3FB6E05-62D3-904B-0F63-34281267FF9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0309993-BC68-8AD5-69D3-11E00E7C9163}"/>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8" name="Tijdelijke aanduiding voor voettekst 7">
            <a:extLst>
              <a:ext uri="{FF2B5EF4-FFF2-40B4-BE49-F238E27FC236}">
                <a16:creationId xmlns:a16="http://schemas.microsoft.com/office/drawing/2014/main" id="{8919673D-D662-A610-4023-B9A7B128C6C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0260560-98FC-C3E4-39CE-2A74FAEADB77}"/>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297205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BC12D-05C1-2B32-6FC2-64865873DD6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D0D9ED8-7DB7-28CE-2B6A-6190B85F7D59}"/>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4" name="Tijdelijke aanduiding voor voettekst 3">
            <a:extLst>
              <a:ext uri="{FF2B5EF4-FFF2-40B4-BE49-F238E27FC236}">
                <a16:creationId xmlns:a16="http://schemas.microsoft.com/office/drawing/2014/main" id="{E0EDF102-874D-9F8C-C5E0-B9F2595B662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6B990E7-F432-9E4C-C514-33F7139FE484}"/>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71863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1D68D1-E816-B721-A6F4-18C3752EB8A5}"/>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3" name="Tijdelijke aanduiding voor voettekst 2">
            <a:extLst>
              <a:ext uri="{FF2B5EF4-FFF2-40B4-BE49-F238E27FC236}">
                <a16:creationId xmlns:a16="http://schemas.microsoft.com/office/drawing/2014/main" id="{7AAF0B64-A549-BD06-9769-A18F99DEAE8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6CC2B2E-3583-B269-8878-1CDA82BB1378}"/>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74347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D0553-C540-AF62-3B43-5CEC754E9B6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208F68A-B85D-D302-5FAD-C822259FA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C009653-083D-C363-4C5E-7749235F8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89CD57D-2766-D980-2DCF-55E4FCC0F23C}"/>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6" name="Tijdelijke aanduiding voor voettekst 5">
            <a:extLst>
              <a:ext uri="{FF2B5EF4-FFF2-40B4-BE49-F238E27FC236}">
                <a16:creationId xmlns:a16="http://schemas.microsoft.com/office/drawing/2014/main" id="{2A9D4FA1-6938-440F-9870-406FA877C1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947C894-1AF3-020D-B728-B9C1E5D1F081}"/>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376639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54A4C-BE8A-52E4-27AA-4D82FCC7274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1109CA4-C37B-AEBB-E0B4-7029B2132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CF213EC-C9BB-6B8B-239C-15CDB280A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1B62627-F059-D9E9-8ABA-861A9724EEEF}"/>
              </a:ext>
            </a:extLst>
          </p:cNvPr>
          <p:cNvSpPr>
            <a:spLocks noGrp="1"/>
          </p:cNvSpPr>
          <p:nvPr>
            <p:ph type="dt" sz="half" idx="10"/>
          </p:nvPr>
        </p:nvSpPr>
        <p:spPr/>
        <p:txBody>
          <a:bodyPr/>
          <a:lstStyle/>
          <a:p>
            <a:fld id="{038F38CB-EAF3-4C87-AFD1-AA8C200C52F1}" type="datetimeFigureOut">
              <a:rPr lang="nl-NL" smtClean="0"/>
              <a:t>12-10-2024</a:t>
            </a:fld>
            <a:endParaRPr lang="nl-NL"/>
          </a:p>
        </p:txBody>
      </p:sp>
      <p:sp>
        <p:nvSpPr>
          <p:cNvPr id="6" name="Tijdelijke aanduiding voor voettekst 5">
            <a:extLst>
              <a:ext uri="{FF2B5EF4-FFF2-40B4-BE49-F238E27FC236}">
                <a16:creationId xmlns:a16="http://schemas.microsoft.com/office/drawing/2014/main" id="{24B4AB74-4CE5-FEC3-5DBD-332D6A46D97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D2FF8C-6B2E-446B-B30A-3E54BC34DA93}"/>
              </a:ext>
            </a:extLst>
          </p:cNvPr>
          <p:cNvSpPr>
            <a:spLocks noGrp="1"/>
          </p:cNvSpPr>
          <p:nvPr>
            <p:ph type="sldNum" sz="quarter" idx="12"/>
          </p:nvPr>
        </p:nvSpPr>
        <p:spPr/>
        <p:txBody>
          <a:bodyPr/>
          <a:lstStyle/>
          <a:p>
            <a:fld id="{37BA7914-1B9D-4D0D-9B8F-5743196B9CE5}" type="slidenum">
              <a:rPr lang="nl-NL" smtClean="0"/>
              <a:t>‹nr.›</a:t>
            </a:fld>
            <a:endParaRPr lang="nl-NL"/>
          </a:p>
        </p:txBody>
      </p:sp>
    </p:spTree>
    <p:extLst>
      <p:ext uri="{BB962C8B-B14F-4D97-AF65-F5344CB8AC3E}">
        <p14:creationId xmlns:p14="http://schemas.microsoft.com/office/powerpoint/2010/main" val="297195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rgbClr val="ECB49E"/>
            </a:gs>
            <a:gs pos="100000">
              <a:srgbClr val="F7E7D5"/>
            </a:gs>
            <a:gs pos="100000">
              <a:schemeClr val="accent4">
                <a:lumMod val="7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E35611-837A-C128-2F56-4380FD3DB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B67F797-7F67-843A-5E63-66BA8DCC9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3C2B52-2F49-5CA3-F2CA-9247D93A4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F38CB-EAF3-4C87-AFD1-AA8C200C52F1}"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C68E17BE-6EDF-0249-7385-0F618EB74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EBF2C66-6B5A-4643-EB95-AC8E6CB86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A7914-1B9D-4D0D-9B8F-5743196B9CE5}" type="slidenum">
              <a:rPr lang="nl-NL" smtClean="0"/>
              <a:t>‹nr.›</a:t>
            </a:fld>
            <a:endParaRPr lang="nl-NL"/>
          </a:p>
        </p:txBody>
      </p:sp>
    </p:spTree>
    <p:extLst>
      <p:ext uri="{BB962C8B-B14F-4D97-AF65-F5344CB8AC3E}">
        <p14:creationId xmlns:p14="http://schemas.microsoft.com/office/powerpoint/2010/main" val="1873686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sZFvDT8aYRc" TargetMode="Externa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y3fm6wNzK70"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00046014-1288-D72F-A226-C30FA136D950}"/>
              </a:ext>
            </a:extLst>
          </p:cNvPr>
          <p:cNvSpPr>
            <a:spLocks noGrp="1"/>
          </p:cNvSpPr>
          <p:nvPr>
            <p:ph type="subTitle" idx="1"/>
          </p:nvPr>
        </p:nvSpPr>
        <p:spPr>
          <a:xfrm>
            <a:off x="6652591" y="441961"/>
            <a:ext cx="5529250" cy="5892578"/>
          </a:xfrm>
        </p:spPr>
        <p:txBody>
          <a:bodyPr>
            <a:normAutofit/>
          </a:bodyPr>
          <a:lstStyle/>
          <a:p>
            <a:endParaRPr lang="nl-NL" sz="8700" b="1" i="1" dirty="0"/>
          </a:p>
          <a:p>
            <a:r>
              <a:rPr lang="nl-NL" sz="8700" b="1" i="1" dirty="0">
                <a:solidFill>
                  <a:srgbClr val="002060"/>
                </a:solidFill>
              </a:rPr>
              <a:t>- </a:t>
            </a:r>
            <a:r>
              <a:rPr lang="nl-NL" sz="4800" b="1" i="1" dirty="0">
                <a:solidFill>
                  <a:srgbClr val="002060"/>
                </a:solidFill>
              </a:rPr>
              <a:t>Van kamer naar huis </a:t>
            </a:r>
            <a:r>
              <a:rPr lang="nl-NL" sz="8700" b="1" i="1" dirty="0">
                <a:solidFill>
                  <a:srgbClr val="002060"/>
                </a:solidFill>
              </a:rPr>
              <a:t>-</a:t>
            </a:r>
          </a:p>
          <a:p>
            <a:endParaRPr lang="nl-NL" dirty="0">
              <a:solidFill>
                <a:srgbClr val="002060"/>
              </a:solidFill>
            </a:endParaRPr>
          </a:p>
          <a:p>
            <a:endParaRPr lang="nl-NL" sz="3200" dirty="0">
              <a:solidFill>
                <a:srgbClr val="002060"/>
              </a:solidFill>
            </a:endParaRPr>
          </a:p>
          <a:p>
            <a:r>
              <a:rPr lang="nl-NL" sz="3200" dirty="0">
                <a:solidFill>
                  <a:srgbClr val="002060"/>
                </a:solidFill>
              </a:rPr>
              <a:t>Initiëren</a:t>
            </a:r>
          </a:p>
        </p:txBody>
      </p:sp>
      <p:pic>
        <p:nvPicPr>
          <p:cNvPr id="6" name="Afbeelding 5">
            <a:extLst>
              <a:ext uri="{FF2B5EF4-FFF2-40B4-BE49-F238E27FC236}">
                <a16:creationId xmlns:a16="http://schemas.microsoft.com/office/drawing/2014/main" id="{B040A8F5-8581-769A-909A-BED380111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0" y="441960"/>
            <a:ext cx="5796280" cy="5796280"/>
          </a:xfrm>
          <a:prstGeom prst="rect">
            <a:avLst/>
          </a:prstGeom>
        </p:spPr>
      </p:pic>
    </p:spTree>
    <p:extLst>
      <p:ext uri="{BB962C8B-B14F-4D97-AF65-F5344CB8AC3E}">
        <p14:creationId xmlns:p14="http://schemas.microsoft.com/office/powerpoint/2010/main" val="321802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FA3FC58-BE08-3A98-8923-82B7D0A1E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8425" y="812707"/>
            <a:ext cx="4521200" cy="3390900"/>
          </a:xfrm>
          <a:prstGeom prst="rect">
            <a:avLst/>
          </a:prstGeom>
        </p:spPr>
      </p:pic>
      <p:pic>
        <p:nvPicPr>
          <p:cNvPr id="5" name="Afbeelding 4">
            <a:extLst>
              <a:ext uri="{FF2B5EF4-FFF2-40B4-BE49-F238E27FC236}">
                <a16:creationId xmlns:a16="http://schemas.microsoft.com/office/drawing/2014/main" id="{22A61BB4-F72B-62DF-8E9A-E36A50CEE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451" y="768892"/>
            <a:ext cx="3546809" cy="2660107"/>
          </a:xfrm>
          <a:prstGeom prst="rect">
            <a:avLst/>
          </a:prstGeom>
        </p:spPr>
      </p:pic>
      <p:pic>
        <p:nvPicPr>
          <p:cNvPr id="7" name="Afbeelding 6">
            <a:extLst>
              <a:ext uri="{FF2B5EF4-FFF2-40B4-BE49-F238E27FC236}">
                <a16:creationId xmlns:a16="http://schemas.microsoft.com/office/drawing/2014/main" id="{DF52DADD-EEBF-FCA9-367D-CFE1FEFF4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451" y="3929269"/>
            <a:ext cx="3546809" cy="2504661"/>
          </a:xfrm>
          <a:prstGeom prst="rect">
            <a:avLst/>
          </a:prstGeom>
        </p:spPr>
      </p:pic>
      <p:pic>
        <p:nvPicPr>
          <p:cNvPr id="9" name="Afbeelding 8">
            <a:extLst>
              <a:ext uri="{FF2B5EF4-FFF2-40B4-BE49-F238E27FC236}">
                <a16:creationId xmlns:a16="http://schemas.microsoft.com/office/drawing/2014/main" id="{B21C086E-5681-43FF-46CE-1194E4482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45255" y="2175510"/>
            <a:ext cx="3830320" cy="2872740"/>
          </a:xfrm>
          <a:prstGeom prst="rect">
            <a:avLst/>
          </a:prstGeom>
        </p:spPr>
      </p:pic>
      <p:sp>
        <p:nvSpPr>
          <p:cNvPr id="12" name="Tekstvak 11">
            <a:extLst>
              <a:ext uri="{FF2B5EF4-FFF2-40B4-BE49-F238E27FC236}">
                <a16:creationId xmlns:a16="http://schemas.microsoft.com/office/drawing/2014/main" id="{E958CF84-BBC3-4517-4273-82A201D225CE}"/>
              </a:ext>
            </a:extLst>
          </p:cNvPr>
          <p:cNvSpPr txBox="1"/>
          <p:nvPr/>
        </p:nvSpPr>
        <p:spPr>
          <a:xfrm>
            <a:off x="4033211" y="981307"/>
            <a:ext cx="3673180" cy="523220"/>
          </a:xfrm>
          <a:prstGeom prst="rect">
            <a:avLst/>
          </a:prstGeom>
          <a:noFill/>
        </p:spPr>
        <p:txBody>
          <a:bodyPr wrap="square" rtlCol="0">
            <a:spAutoFit/>
          </a:bodyPr>
          <a:lstStyle/>
          <a:p>
            <a:pPr algn="ctr"/>
            <a:r>
              <a:rPr lang="nl-NL" sz="2800" dirty="0">
                <a:solidFill>
                  <a:schemeClr val="bg2">
                    <a:lumMod val="25000"/>
                  </a:schemeClr>
                </a:solidFill>
              </a:rPr>
              <a:t>Gezamenlijkheid</a:t>
            </a:r>
          </a:p>
        </p:txBody>
      </p:sp>
      <p:sp>
        <p:nvSpPr>
          <p:cNvPr id="15" name="Tekstvak 14">
            <a:extLst>
              <a:ext uri="{FF2B5EF4-FFF2-40B4-BE49-F238E27FC236}">
                <a16:creationId xmlns:a16="http://schemas.microsoft.com/office/drawing/2014/main" id="{BD956106-4B54-4A4A-2BC3-949CD2A58237}"/>
              </a:ext>
            </a:extLst>
          </p:cNvPr>
          <p:cNvSpPr txBox="1"/>
          <p:nvPr/>
        </p:nvSpPr>
        <p:spPr>
          <a:xfrm>
            <a:off x="269580" y="5040784"/>
            <a:ext cx="3305190" cy="1938992"/>
          </a:xfrm>
          <a:prstGeom prst="rect">
            <a:avLst/>
          </a:prstGeom>
          <a:noFill/>
        </p:spPr>
        <p:txBody>
          <a:bodyPr wrap="square" rtlCol="0">
            <a:spAutoFit/>
          </a:bodyPr>
          <a:lstStyle/>
          <a:p>
            <a:pPr marL="342900" indent="-342900">
              <a:buFontTx/>
              <a:buChar char="-"/>
            </a:pPr>
            <a:r>
              <a:rPr lang="nl-NL" sz="2400" dirty="0">
                <a:solidFill>
                  <a:schemeClr val="bg2">
                    <a:lumMod val="25000"/>
                  </a:schemeClr>
                </a:solidFill>
              </a:rPr>
              <a:t>Professionaliseren</a:t>
            </a:r>
          </a:p>
          <a:p>
            <a:pPr marL="342900" indent="-342900">
              <a:buFontTx/>
              <a:buChar char="-"/>
            </a:pPr>
            <a:r>
              <a:rPr lang="nl-NL" sz="2400" dirty="0">
                <a:solidFill>
                  <a:schemeClr val="bg2">
                    <a:lumMod val="25000"/>
                  </a:schemeClr>
                </a:solidFill>
              </a:rPr>
              <a:t>Parallel kinderen en ouders</a:t>
            </a:r>
          </a:p>
          <a:p>
            <a:pPr marL="342900" indent="-342900">
              <a:buFontTx/>
              <a:buChar char="-"/>
            </a:pPr>
            <a:r>
              <a:rPr lang="nl-NL" sz="2400" dirty="0">
                <a:solidFill>
                  <a:schemeClr val="bg2">
                    <a:lumMod val="25000"/>
                  </a:schemeClr>
                </a:solidFill>
              </a:rPr>
              <a:t>Groei</a:t>
            </a:r>
          </a:p>
          <a:p>
            <a:endParaRPr lang="nl-NL" sz="2400" dirty="0">
              <a:solidFill>
                <a:schemeClr val="bg2">
                  <a:lumMod val="25000"/>
                </a:schemeClr>
              </a:solidFill>
            </a:endParaRPr>
          </a:p>
        </p:txBody>
      </p:sp>
    </p:spTree>
    <p:extLst>
      <p:ext uri="{BB962C8B-B14F-4D97-AF65-F5344CB8AC3E}">
        <p14:creationId xmlns:p14="http://schemas.microsoft.com/office/powerpoint/2010/main" val="303114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09FE73-8427-5F02-5458-39F611F19500}"/>
              </a:ext>
            </a:extLst>
          </p:cNvPr>
          <p:cNvSpPr txBox="1"/>
          <p:nvPr/>
        </p:nvSpPr>
        <p:spPr>
          <a:xfrm>
            <a:off x="132523" y="70003"/>
            <a:ext cx="7872232" cy="4616648"/>
          </a:xfrm>
          <a:prstGeom prst="rect">
            <a:avLst/>
          </a:prstGeom>
          <a:noFill/>
        </p:spPr>
        <p:txBody>
          <a:bodyPr wrap="square" rtlCol="0">
            <a:spAutoFit/>
          </a:bodyPr>
          <a:lstStyle/>
          <a:p>
            <a:endParaRPr lang="nl-NL" dirty="0"/>
          </a:p>
          <a:p>
            <a:r>
              <a:rPr lang="nl-NL" sz="2000" b="1" dirty="0">
                <a:solidFill>
                  <a:srgbClr val="002060"/>
                </a:solidFill>
              </a:rPr>
              <a:t>Vraagstuk: </a:t>
            </a:r>
          </a:p>
          <a:p>
            <a:r>
              <a:rPr lang="nl-NL" sz="2000" kern="100" dirty="0">
                <a:solidFill>
                  <a:srgbClr val="1F4E79"/>
                </a:solidFill>
                <a:effectLst/>
                <a:ea typeface="Calibri" panose="020F0502020204030204" pitchFamily="34" charset="0"/>
                <a:cs typeface="Calibri" panose="020F0502020204030204" pitchFamily="34" charset="0"/>
              </a:rPr>
              <a:t>Spanning – stress – schoolsysteem – verwachtingen – aanpassen – angst (bij kinderen én ouders)</a:t>
            </a:r>
          </a:p>
          <a:p>
            <a:r>
              <a:rPr lang="nl-NL" sz="2000" kern="100" dirty="0">
                <a:solidFill>
                  <a:srgbClr val="1F4E79"/>
                </a:solidFill>
                <a:effectLst/>
                <a:ea typeface="Calibri" panose="020F0502020204030204" pitchFamily="34" charset="0"/>
                <a:cs typeface="Calibri" panose="020F0502020204030204" pitchFamily="34" charset="0"/>
              </a:rPr>
              <a:t> </a:t>
            </a:r>
          </a:p>
          <a:p>
            <a:r>
              <a:rPr lang="nl-NL" sz="2000" i="1" kern="100" dirty="0">
                <a:solidFill>
                  <a:srgbClr val="1F4E79"/>
                </a:solidFill>
                <a:effectLst/>
                <a:ea typeface="Calibri" panose="020F0502020204030204" pitchFamily="34" charset="0"/>
                <a:cs typeface="Calibri" panose="020F0502020204030204" pitchFamily="34" charset="0"/>
              </a:rPr>
              <a:t>Dit lijkt in tegenstelling te staan bij wat </a:t>
            </a:r>
            <a:r>
              <a:rPr lang="nl-NL" sz="2000" i="1" kern="100" dirty="0" err="1">
                <a:solidFill>
                  <a:srgbClr val="1F4E79"/>
                </a:solidFill>
                <a:effectLst/>
                <a:ea typeface="Calibri" panose="020F0502020204030204" pitchFamily="34" charset="0"/>
                <a:cs typeface="Calibri" panose="020F0502020204030204" pitchFamily="34" charset="0"/>
              </a:rPr>
              <a:t>Biesta</a:t>
            </a:r>
            <a:r>
              <a:rPr lang="nl-NL" sz="2000" i="1" kern="100" dirty="0">
                <a:solidFill>
                  <a:srgbClr val="1F4E79"/>
                </a:solidFill>
                <a:effectLst/>
                <a:ea typeface="Calibri" panose="020F0502020204030204" pitchFamily="34" charset="0"/>
                <a:cs typeface="Calibri" panose="020F0502020204030204" pitchFamily="34" charset="0"/>
              </a:rPr>
              <a:t> zegt over school: ‘Het Griekse woord ‘school’ betekent vrije tijd….tijd vrij maken. Hier heb je tijd die nog niet bezet is, die je kunt gebruiken om aan te komen in de wereld.’</a:t>
            </a:r>
            <a:endParaRPr lang="nl-NL" sz="2000" i="1" dirty="0"/>
          </a:p>
          <a:p>
            <a:endParaRPr lang="nl-NL" sz="2000" dirty="0"/>
          </a:p>
          <a:p>
            <a:r>
              <a:rPr lang="de-DE" sz="2000" u="sng" kern="100" dirty="0">
                <a:solidFill>
                  <a:srgbClr val="1F4E79"/>
                </a:solidFill>
                <a:effectLst/>
                <a:ea typeface="Calibri" panose="020F0502020204030204" pitchFamily="34" charset="0"/>
                <a:cs typeface="Calibri" panose="020F0502020204030204" pitchFamily="34" charset="0"/>
                <a:hlinkClick r:id="rId2"/>
              </a:rPr>
              <a:t>https://www.youtube.com/watch?v=sZFvDT8aYRc</a:t>
            </a:r>
            <a:r>
              <a:rPr lang="de-DE" sz="2000" u="sng" kern="100" dirty="0">
                <a:solidFill>
                  <a:srgbClr val="1F4E79"/>
                </a:solidFill>
                <a:effectLst/>
                <a:ea typeface="Calibri" panose="020F0502020204030204" pitchFamily="34" charset="0"/>
                <a:cs typeface="Calibri" panose="020F0502020204030204" pitchFamily="34" charset="0"/>
              </a:rPr>
              <a:t> (</a:t>
            </a:r>
            <a:r>
              <a:rPr lang="de-DE" sz="2000" u="sng" kern="100" dirty="0" err="1">
                <a:solidFill>
                  <a:srgbClr val="1F4E79"/>
                </a:solidFill>
                <a:effectLst/>
                <a:ea typeface="Calibri" panose="020F0502020204030204" pitchFamily="34" charset="0"/>
                <a:cs typeface="Calibri" panose="020F0502020204030204" pitchFamily="34" charset="0"/>
              </a:rPr>
              <a:t>uitsluiten</a:t>
            </a:r>
            <a:r>
              <a:rPr lang="de-DE" sz="2000" u="sng" kern="100" dirty="0">
                <a:solidFill>
                  <a:srgbClr val="1F4E79"/>
                </a:solidFill>
                <a:effectLst/>
                <a:ea typeface="Calibri" panose="020F0502020204030204" pitchFamily="34" charset="0"/>
                <a:cs typeface="Calibri" panose="020F0502020204030204" pitchFamily="34" charset="0"/>
              </a:rPr>
              <a:t> </a:t>
            </a:r>
            <a:r>
              <a:rPr lang="de-DE" sz="2000" u="sng" kern="100" dirty="0" err="1">
                <a:solidFill>
                  <a:srgbClr val="1F4E79"/>
                </a:solidFill>
                <a:effectLst/>
                <a:ea typeface="Calibri" panose="020F0502020204030204" pitchFamily="34" charset="0"/>
                <a:cs typeface="Calibri" panose="020F0502020204030204" pitchFamily="34" charset="0"/>
              </a:rPr>
              <a:t>ipv</a:t>
            </a:r>
            <a:r>
              <a:rPr lang="de-DE" sz="2000" u="sng" kern="100" dirty="0">
                <a:solidFill>
                  <a:srgbClr val="1F4E79"/>
                </a:solidFill>
                <a:effectLst/>
                <a:ea typeface="Calibri" panose="020F0502020204030204" pitchFamily="34" charset="0"/>
                <a:cs typeface="Calibri" panose="020F0502020204030204" pitchFamily="34" charset="0"/>
              </a:rPr>
              <a:t> </a:t>
            </a:r>
            <a:r>
              <a:rPr lang="de-DE" sz="2000" u="sng" kern="100" dirty="0" err="1">
                <a:solidFill>
                  <a:srgbClr val="1F4E79"/>
                </a:solidFill>
                <a:effectLst/>
                <a:ea typeface="Calibri" panose="020F0502020204030204" pitchFamily="34" charset="0"/>
                <a:cs typeface="Calibri" panose="020F0502020204030204" pitchFamily="34" charset="0"/>
              </a:rPr>
              <a:t>insluiten</a:t>
            </a:r>
            <a:r>
              <a:rPr lang="de-DE" sz="2000" u="sng" kern="100" dirty="0">
                <a:solidFill>
                  <a:srgbClr val="1F4E79"/>
                </a:solidFill>
                <a:effectLst/>
                <a:ea typeface="Calibri" panose="020F0502020204030204" pitchFamily="34" charset="0"/>
                <a:cs typeface="Calibri" panose="020F0502020204030204" pitchFamily="34" charset="0"/>
              </a:rPr>
              <a:t>)</a:t>
            </a:r>
          </a:p>
          <a:p>
            <a:endParaRPr lang="de-DE" sz="2000" u="sng" kern="100" dirty="0">
              <a:solidFill>
                <a:srgbClr val="1F4E79"/>
              </a:solidFill>
              <a:ea typeface="Calibri" panose="020F0502020204030204" pitchFamily="34" charset="0"/>
              <a:cs typeface="Calibri" panose="020F0502020204030204" pitchFamily="34" charset="0"/>
            </a:endParaRPr>
          </a:p>
          <a:p>
            <a:endParaRPr lang="nl-NL" dirty="0"/>
          </a:p>
          <a:p>
            <a:endParaRPr lang="nl-NL" dirty="0"/>
          </a:p>
        </p:txBody>
      </p:sp>
      <p:pic>
        <p:nvPicPr>
          <p:cNvPr id="1026" name="Picture 2" descr="Hoe kun je overprikkeling voorkomen? - Balans">
            <a:extLst>
              <a:ext uri="{FF2B5EF4-FFF2-40B4-BE49-F238E27FC236}">
                <a16:creationId xmlns:a16="http://schemas.microsoft.com/office/drawing/2014/main" id="{35AA6CC1-1A84-02D4-CB34-371D3D766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788" y="559271"/>
            <a:ext cx="3179640" cy="2115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ders zijn een grote factor in de werkdruk in het onderwijs | Trouw">
            <a:extLst>
              <a:ext uri="{FF2B5EF4-FFF2-40B4-BE49-F238E27FC236}">
                <a16:creationId xmlns:a16="http://schemas.microsoft.com/office/drawing/2014/main" id="{DC860AC8-1E7E-6C23-2DAC-6281F8D35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00" y="3975652"/>
            <a:ext cx="3777077" cy="251347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EA34DAE-3D17-E4D7-6B3E-590DC0C29859}"/>
              </a:ext>
            </a:extLst>
          </p:cNvPr>
          <p:cNvSpPr txBox="1"/>
          <p:nvPr/>
        </p:nvSpPr>
        <p:spPr>
          <a:xfrm>
            <a:off x="5250136" y="4182824"/>
            <a:ext cx="6809341" cy="2523768"/>
          </a:xfrm>
          <a:prstGeom prst="rect">
            <a:avLst/>
          </a:prstGeom>
          <a:noFill/>
        </p:spPr>
        <p:txBody>
          <a:bodyPr wrap="square" rtlCol="0">
            <a:spAutoFit/>
          </a:bodyPr>
          <a:lstStyle/>
          <a:p>
            <a:r>
              <a:rPr lang="nl-NL" sz="2000" b="1" dirty="0">
                <a:solidFill>
                  <a:srgbClr val="002060"/>
                </a:solidFill>
              </a:rPr>
              <a:t>Start initiëren:</a:t>
            </a:r>
          </a:p>
          <a:p>
            <a:r>
              <a:rPr lang="nl-NL" sz="2000" dirty="0">
                <a:solidFill>
                  <a:srgbClr val="002060"/>
                </a:solidFill>
              </a:rPr>
              <a:t>- Verzamelen informatie uit ervaringen: Hoe komen kinderen en ouders binnen?</a:t>
            </a:r>
          </a:p>
          <a:p>
            <a:r>
              <a:rPr lang="nl-NL" sz="2000" dirty="0">
                <a:solidFill>
                  <a:srgbClr val="002060"/>
                </a:solidFill>
              </a:rPr>
              <a:t>- Op zoek naar een gezamenlijke pedagogische grondhouding</a:t>
            </a:r>
          </a:p>
          <a:p>
            <a:r>
              <a:rPr lang="nl-NL" sz="2000" dirty="0">
                <a:solidFill>
                  <a:srgbClr val="002060"/>
                </a:solidFill>
              </a:rPr>
              <a:t>Wat hebben de kinderen nodig? Wat vraagt dit van ons?</a:t>
            </a:r>
          </a:p>
          <a:p>
            <a:r>
              <a:rPr lang="nl-NL" sz="2000" kern="100" dirty="0">
                <a:solidFill>
                  <a:srgbClr val="002060"/>
                </a:solidFill>
                <a:effectLst/>
                <a:ea typeface="Calibri" panose="020F0502020204030204" pitchFamily="34" charset="0"/>
                <a:cs typeface="Arial" panose="020B0604020202020204" pitchFamily="34" charset="0"/>
              </a:rPr>
              <a:t>Welke theorie of filosofie sluit hierbij aan?</a:t>
            </a:r>
          </a:p>
          <a:p>
            <a:endParaRPr lang="nl-NL" dirty="0"/>
          </a:p>
        </p:txBody>
      </p:sp>
    </p:spTree>
    <p:extLst>
      <p:ext uri="{BB962C8B-B14F-4D97-AF65-F5344CB8AC3E}">
        <p14:creationId xmlns:p14="http://schemas.microsoft.com/office/powerpoint/2010/main" val="900323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al 25">
            <a:extLst>
              <a:ext uri="{FF2B5EF4-FFF2-40B4-BE49-F238E27FC236}">
                <a16:creationId xmlns:a16="http://schemas.microsoft.com/office/drawing/2014/main" id="{872AF3A4-59F9-A99F-262B-4AEEBBFAFDD7}"/>
              </a:ext>
            </a:extLst>
          </p:cNvPr>
          <p:cNvSpPr/>
          <p:nvPr/>
        </p:nvSpPr>
        <p:spPr>
          <a:xfrm>
            <a:off x="298956" y="691833"/>
            <a:ext cx="2525725" cy="1471048"/>
          </a:xfrm>
          <a:prstGeom prst="ellipse">
            <a:avLst/>
          </a:prstGeom>
          <a:solidFill>
            <a:srgbClr val="3581B8"/>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883BA976-99AC-F33A-64DC-F8B5F74DE676}"/>
              </a:ext>
            </a:extLst>
          </p:cNvPr>
          <p:cNvSpPr/>
          <p:nvPr/>
        </p:nvSpPr>
        <p:spPr>
          <a:xfrm>
            <a:off x="393815" y="3710485"/>
            <a:ext cx="2525725" cy="1471048"/>
          </a:xfrm>
          <a:prstGeom prst="ellipse">
            <a:avLst/>
          </a:prstGeom>
          <a:solidFill>
            <a:srgbClr val="3581B8"/>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8B388F75-8C3A-D641-B854-4D9B7633BD11}"/>
              </a:ext>
            </a:extLst>
          </p:cNvPr>
          <p:cNvSpPr/>
          <p:nvPr/>
        </p:nvSpPr>
        <p:spPr>
          <a:xfrm>
            <a:off x="370718" y="2239437"/>
            <a:ext cx="2525725" cy="1471048"/>
          </a:xfrm>
          <a:prstGeom prst="ellipse">
            <a:avLst/>
          </a:prstGeom>
          <a:solidFill>
            <a:srgbClr val="3581B8"/>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26B3625B-7252-F670-7CEF-2E915714AB38}"/>
              </a:ext>
            </a:extLst>
          </p:cNvPr>
          <p:cNvSpPr/>
          <p:nvPr/>
        </p:nvSpPr>
        <p:spPr>
          <a:xfrm>
            <a:off x="9430960" y="3710485"/>
            <a:ext cx="2525725" cy="1471048"/>
          </a:xfrm>
          <a:prstGeom prst="ellipse">
            <a:avLst/>
          </a:prstGeom>
          <a:solidFill>
            <a:srgbClr val="3581B8"/>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3C35D72C-E8E2-66A7-49A6-C365C3F29097}"/>
              </a:ext>
            </a:extLst>
          </p:cNvPr>
          <p:cNvSpPr/>
          <p:nvPr/>
        </p:nvSpPr>
        <p:spPr>
          <a:xfrm>
            <a:off x="9361086" y="2199391"/>
            <a:ext cx="2525725" cy="1471048"/>
          </a:xfrm>
          <a:prstGeom prst="ellipse">
            <a:avLst/>
          </a:prstGeom>
          <a:solidFill>
            <a:srgbClr val="3581B8"/>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4A151988-977B-CA7C-0F03-104BCDD8C556}"/>
              </a:ext>
            </a:extLst>
          </p:cNvPr>
          <p:cNvSpPr txBox="1"/>
          <p:nvPr/>
        </p:nvSpPr>
        <p:spPr>
          <a:xfrm>
            <a:off x="4536664" y="202923"/>
            <a:ext cx="5496560" cy="461665"/>
          </a:xfrm>
          <a:prstGeom prst="rect">
            <a:avLst/>
          </a:prstGeom>
          <a:noFill/>
        </p:spPr>
        <p:txBody>
          <a:bodyPr wrap="square" rtlCol="0">
            <a:spAutoFit/>
          </a:bodyPr>
          <a:lstStyle/>
          <a:p>
            <a:r>
              <a:rPr lang="nl-NL" sz="2400" dirty="0"/>
              <a:t>Historiciteit en dromen</a:t>
            </a:r>
          </a:p>
        </p:txBody>
      </p:sp>
      <p:pic>
        <p:nvPicPr>
          <p:cNvPr id="3" name="Afbeelding 2">
            <a:extLst>
              <a:ext uri="{FF2B5EF4-FFF2-40B4-BE49-F238E27FC236}">
                <a16:creationId xmlns:a16="http://schemas.microsoft.com/office/drawing/2014/main" id="{5AA08DC9-48BD-3AE4-6382-A9C9583CA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2033" y="829974"/>
            <a:ext cx="5496560" cy="4122420"/>
          </a:xfrm>
          <a:prstGeom prst="rect">
            <a:avLst/>
          </a:prstGeom>
        </p:spPr>
      </p:pic>
      <p:sp>
        <p:nvSpPr>
          <p:cNvPr id="9" name="Ovaal 8">
            <a:extLst>
              <a:ext uri="{FF2B5EF4-FFF2-40B4-BE49-F238E27FC236}">
                <a16:creationId xmlns:a16="http://schemas.microsoft.com/office/drawing/2014/main" id="{84EF7E23-F8A3-B4AB-3115-22AD8869675E}"/>
              </a:ext>
            </a:extLst>
          </p:cNvPr>
          <p:cNvSpPr/>
          <p:nvPr/>
        </p:nvSpPr>
        <p:spPr>
          <a:xfrm>
            <a:off x="9275061" y="667842"/>
            <a:ext cx="2525725" cy="1471048"/>
          </a:xfrm>
          <a:prstGeom prst="ellipse">
            <a:avLst/>
          </a:prstGeom>
          <a:solidFill>
            <a:srgbClr val="3581B8"/>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5052093-A8F2-77A8-BE0F-270F8501B76F}"/>
              </a:ext>
            </a:extLst>
          </p:cNvPr>
          <p:cNvSpPr txBox="1"/>
          <p:nvPr/>
        </p:nvSpPr>
        <p:spPr>
          <a:xfrm>
            <a:off x="828416" y="2784655"/>
            <a:ext cx="1656522" cy="400110"/>
          </a:xfrm>
          <a:prstGeom prst="rect">
            <a:avLst/>
          </a:prstGeom>
          <a:noFill/>
        </p:spPr>
        <p:txBody>
          <a:bodyPr wrap="square" rtlCol="0">
            <a:spAutoFit/>
          </a:bodyPr>
          <a:lstStyle/>
          <a:p>
            <a:r>
              <a:rPr lang="nl-NL" sz="2000" dirty="0">
                <a:solidFill>
                  <a:schemeClr val="bg2"/>
                </a:solidFill>
              </a:rPr>
              <a:t>Speelruimte</a:t>
            </a:r>
          </a:p>
        </p:txBody>
      </p:sp>
      <p:sp>
        <p:nvSpPr>
          <p:cNvPr id="12" name="Tekstvak 11">
            <a:extLst>
              <a:ext uri="{FF2B5EF4-FFF2-40B4-BE49-F238E27FC236}">
                <a16:creationId xmlns:a16="http://schemas.microsoft.com/office/drawing/2014/main" id="{8FBD0716-2981-B368-40D4-4B7B6532693D}"/>
              </a:ext>
            </a:extLst>
          </p:cNvPr>
          <p:cNvSpPr txBox="1"/>
          <p:nvPr/>
        </p:nvSpPr>
        <p:spPr>
          <a:xfrm>
            <a:off x="726191" y="4191886"/>
            <a:ext cx="2279374" cy="400110"/>
          </a:xfrm>
          <a:prstGeom prst="rect">
            <a:avLst/>
          </a:prstGeom>
          <a:noFill/>
        </p:spPr>
        <p:txBody>
          <a:bodyPr wrap="square" rtlCol="0">
            <a:spAutoFit/>
          </a:bodyPr>
          <a:lstStyle/>
          <a:p>
            <a:r>
              <a:rPr lang="nl-NL" sz="2000" dirty="0">
                <a:solidFill>
                  <a:schemeClr val="bg2"/>
                </a:solidFill>
              </a:rPr>
              <a:t>Beweegruimte</a:t>
            </a:r>
          </a:p>
        </p:txBody>
      </p:sp>
      <p:sp>
        <p:nvSpPr>
          <p:cNvPr id="13" name="Tekstvak 12">
            <a:extLst>
              <a:ext uri="{FF2B5EF4-FFF2-40B4-BE49-F238E27FC236}">
                <a16:creationId xmlns:a16="http://schemas.microsoft.com/office/drawing/2014/main" id="{90759BD3-E34A-DD08-074C-D37E1C11A7B6}"/>
              </a:ext>
            </a:extLst>
          </p:cNvPr>
          <p:cNvSpPr txBox="1"/>
          <p:nvPr/>
        </p:nvSpPr>
        <p:spPr>
          <a:xfrm>
            <a:off x="9846964" y="4245954"/>
            <a:ext cx="1826064" cy="400110"/>
          </a:xfrm>
          <a:prstGeom prst="rect">
            <a:avLst/>
          </a:prstGeom>
          <a:noFill/>
        </p:spPr>
        <p:txBody>
          <a:bodyPr wrap="square" rtlCol="0">
            <a:spAutoFit/>
          </a:bodyPr>
          <a:lstStyle/>
          <a:p>
            <a:r>
              <a:rPr lang="nl-NL" sz="2000" dirty="0">
                <a:solidFill>
                  <a:schemeClr val="bg2"/>
                </a:solidFill>
              </a:rPr>
              <a:t>Denkruimte</a:t>
            </a:r>
          </a:p>
        </p:txBody>
      </p:sp>
      <p:sp>
        <p:nvSpPr>
          <p:cNvPr id="14" name="Tekstvak 13">
            <a:extLst>
              <a:ext uri="{FF2B5EF4-FFF2-40B4-BE49-F238E27FC236}">
                <a16:creationId xmlns:a16="http://schemas.microsoft.com/office/drawing/2014/main" id="{7D91A540-AD0E-3B20-B775-3215339F0736}"/>
              </a:ext>
            </a:extLst>
          </p:cNvPr>
          <p:cNvSpPr txBox="1"/>
          <p:nvPr/>
        </p:nvSpPr>
        <p:spPr>
          <a:xfrm>
            <a:off x="9857481" y="1049423"/>
            <a:ext cx="1815547" cy="707886"/>
          </a:xfrm>
          <a:prstGeom prst="rect">
            <a:avLst/>
          </a:prstGeom>
          <a:noFill/>
        </p:spPr>
        <p:txBody>
          <a:bodyPr wrap="square" rtlCol="0">
            <a:spAutoFit/>
          </a:bodyPr>
          <a:lstStyle/>
          <a:p>
            <a:r>
              <a:rPr lang="nl-NL" sz="2000" dirty="0">
                <a:solidFill>
                  <a:schemeClr val="bg2"/>
                </a:solidFill>
              </a:rPr>
              <a:t>Scheppende</a:t>
            </a:r>
            <a:r>
              <a:rPr lang="nl-NL" sz="2000" dirty="0">
                <a:solidFill>
                  <a:schemeClr val="tx2">
                    <a:lumMod val="20000"/>
                    <a:lumOff val="80000"/>
                  </a:schemeClr>
                </a:solidFill>
              </a:rPr>
              <a:t> </a:t>
            </a:r>
            <a:r>
              <a:rPr lang="nl-NL" sz="2000" dirty="0">
                <a:solidFill>
                  <a:schemeClr val="bg2"/>
                </a:solidFill>
              </a:rPr>
              <a:t>ruimte</a:t>
            </a:r>
          </a:p>
        </p:txBody>
      </p:sp>
      <p:sp>
        <p:nvSpPr>
          <p:cNvPr id="15" name="Tekstvak 14">
            <a:extLst>
              <a:ext uri="{FF2B5EF4-FFF2-40B4-BE49-F238E27FC236}">
                <a16:creationId xmlns:a16="http://schemas.microsoft.com/office/drawing/2014/main" id="{563BBDFA-4D23-9975-410F-50E3774BC629}"/>
              </a:ext>
            </a:extLst>
          </p:cNvPr>
          <p:cNvSpPr txBox="1"/>
          <p:nvPr/>
        </p:nvSpPr>
        <p:spPr>
          <a:xfrm>
            <a:off x="1051296" y="1049423"/>
            <a:ext cx="1021044" cy="707886"/>
          </a:xfrm>
          <a:prstGeom prst="rect">
            <a:avLst/>
          </a:prstGeom>
          <a:noFill/>
        </p:spPr>
        <p:txBody>
          <a:bodyPr wrap="square" rtlCol="0">
            <a:spAutoFit/>
          </a:bodyPr>
          <a:lstStyle/>
          <a:p>
            <a:r>
              <a:rPr lang="nl-NL" sz="2000" dirty="0">
                <a:solidFill>
                  <a:schemeClr val="bg2"/>
                </a:solidFill>
              </a:rPr>
              <a:t>Veilige ruimte</a:t>
            </a:r>
          </a:p>
        </p:txBody>
      </p:sp>
      <p:sp>
        <p:nvSpPr>
          <p:cNvPr id="17" name="Tekstvak 16">
            <a:extLst>
              <a:ext uri="{FF2B5EF4-FFF2-40B4-BE49-F238E27FC236}">
                <a16:creationId xmlns:a16="http://schemas.microsoft.com/office/drawing/2014/main" id="{E897AC5A-C19C-99F1-ED94-5892FD862B77}"/>
              </a:ext>
            </a:extLst>
          </p:cNvPr>
          <p:cNvSpPr txBox="1"/>
          <p:nvPr/>
        </p:nvSpPr>
        <p:spPr>
          <a:xfrm>
            <a:off x="9508842" y="2734860"/>
            <a:ext cx="2387131" cy="400110"/>
          </a:xfrm>
          <a:prstGeom prst="rect">
            <a:avLst/>
          </a:prstGeom>
          <a:noFill/>
        </p:spPr>
        <p:txBody>
          <a:bodyPr wrap="square" rtlCol="0">
            <a:spAutoFit/>
          </a:bodyPr>
          <a:lstStyle/>
          <a:p>
            <a:r>
              <a:rPr lang="nl-NL" sz="2000" dirty="0">
                <a:solidFill>
                  <a:schemeClr val="bg2"/>
                </a:solidFill>
              </a:rPr>
              <a:t>Omgevingsruimte</a:t>
            </a:r>
          </a:p>
        </p:txBody>
      </p:sp>
      <p:sp>
        <p:nvSpPr>
          <p:cNvPr id="19" name="Tekstvak 18">
            <a:extLst>
              <a:ext uri="{FF2B5EF4-FFF2-40B4-BE49-F238E27FC236}">
                <a16:creationId xmlns:a16="http://schemas.microsoft.com/office/drawing/2014/main" id="{0E123F9B-7DC5-EF6D-7A5D-A6C0A46699C3}"/>
              </a:ext>
            </a:extLst>
          </p:cNvPr>
          <p:cNvSpPr txBox="1"/>
          <p:nvPr/>
        </p:nvSpPr>
        <p:spPr>
          <a:xfrm>
            <a:off x="2382713" y="5073397"/>
            <a:ext cx="8666921" cy="1724318"/>
          </a:xfrm>
          <a:prstGeom prst="rect">
            <a:avLst/>
          </a:prstGeom>
          <a:noFill/>
        </p:spPr>
        <p:txBody>
          <a:bodyPr wrap="square">
            <a:spAutoFit/>
          </a:bodyPr>
          <a:lstStyle/>
          <a:p>
            <a:pPr>
              <a:lnSpc>
                <a:spcPct val="107000"/>
              </a:lnSpc>
              <a:spcAft>
                <a:spcPts val="800"/>
              </a:spcAft>
            </a:pPr>
            <a:r>
              <a:rPr lang="nl-NL" sz="2000" i="1" kern="100" dirty="0" err="1">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Dewey</a:t>
            </a:r>
            <a:r>
              <a:rPr lang="nl-NL" sz="1800" i="1" kern="100"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nl-NL" sz="2000" i="1" kern="100"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Kinderen komen samen met oudere mensen die hun activiteiten begeleiden; daartoe staan allerlei gebouwen tot hun beschikking: speelvelden, tuinen, boomgaarden en kassen. Er is een variëteit aan gereedschap, werkruimtes, musea, wetenschappelijke laboratoria en een centrale bibliotheek’(</a:t>
            </a:r>
            <a:r>
              <a:rPr lang="nl-NL" sz="2000" i="1" kern="100" dirty="0" err="1">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Berding</a:t>
            </a:r>
            <a:r>
              <a:rPr lang="nl-NL" sz="2000" i="1" kern="100"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 p. 146).</a:t>
            </a:r>
          </a:p>
        </p:txBody>
      </p:sp>
    </p:spTree>
    <p:extLst>
      <p:ext uri="{BB962C8B-B14F-4D97-AF65-F5344CB8AC3E}">
        <p14:creationId xmlns:p14="http://schemas.microsoft.com/office/powerpoint/2010/main" val="44716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8D472C7-2ED6-AB98-8F50-DED5C95B2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5657" y="781313"/>
            <a:ext cx="3583097" cy="3242628"/>
          </a:xfrm>
          <a:prstGeom prst="rect">
            <a:avLst/>
          </a:prstGeom>
        </p:spPr>
      </p:pic>
      <p:pic>
        <p:nvPicPr>
          <p:cNvPr id="3" name="Afbeelding 2">
            <a:extLst>
              <a:ext uri="{FF2B5EF4-FFF2-40B4-BE49-F238E27FC236}">
                <a16:creationId xmlns:a16="http://schemas.microsoft.com/office/drawing/2014/main" id="{19639DEC-58AE-6542-79B3-82B9187FD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041" y="611078"/>
            <a:ext cx="3390265" cy="5206000"/>
          </a:xfrm>
          <a:prstGeom prst="rect">
            <a:avLst/>
          </a:prstGeom>
        </p:spPr>
      </p:pic>
      <p:sp>
        <p:nvSpPr>
          <p:cNvPr id="5" name="Tekstvak 4">
            <a:extLst>
              <a:ext uri="{FF2B5EF4-FFF2-40B4-BE49-F238E27FC236}">
                <a16:creationId xmlns:a16="http://schemas.microsoft.com/office/drawing/2014/main" id="{04656EE8-0F88-9A18-BCB4-D07BA985E02B}"/>
              </a:ext>
            </a:extLst>
          </p:cNvPr>
          <p:cNvSpPr txBox="1"/>
          <p:nvPr/>
        </p:nvSpPr>
        <p:spPr>
          <a:xfrm>
            <a:off x="3087757" y="5170747"/>
            <a:ext cx="4002156" cy="646331"/>
          </a:xfrm>
          <a:prstGeom prst="rect">
            <a:avLst/>
          </a:prstGeom>
          <a:noFill/>
        </p:spPr>
        <p:txBody>
          <a:bodyPr wrap="square" rtlCol="0">
            <a:spAutoFit/>
          </a:bodyPr>
          <a:lstStyle/>
          <a:p>
            <a:r>
              <a:rPr lang="nl-NL" sz="3600" dirty="0">
                <a:solidFill>
                  <a:srgbClr val="002060"/>
                </a:solidFill>
              </a:rPr>
              <a:t>De verandering</a:t>
            </a:r>
          </a:p>
        </p:txBody>
      </p:sp>
    </p:spTree>
    <p:extLst>
      <p:ext uri="{BB962C8B-B14F-4D97-AF65-F5344CB8AC3E}">
        <p14:creationId xmlns:p14="http://schemas.microsoft.com/office/powerpoint/2010/main" val="1957385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147BC8-2E3A-0D0A-0B93-5CDA9B19130F}"/>
              </a:ext>
            </a:extLst>
          </p:cNvPr>
          <p:cNvSpPr txBox="1"/>
          <p:nvPr/>
        </p:nvSpPr>
        <p:spPr>
          <a:xfrm>
            <a:off x="927652" y="622852"/>
            <a:ext cx="5445760" cy="830997"/>
          </a:xfrm>
          <a:prstGeom prst="rect">
            <a:avLst/>
          </a:prstGeom>
          <a:noFill/>
        </p:spPr>
        <p:txBody>
          <a:bodyPr wrap="square" rtlCol="0">
            <a:spAutoFit/>
          </a:bodyPr>
          <a:lstStyle/>
          <a:p>
            <a:r>
              <a:rPr lang="nl-NL" sz="2400" dirty="0">
                <a:solidFill>
                  <a:srgbClr val="002060"/>
                </a:solidFill>
              </a:rPr>
              <a:t>Hoe zien wij het goede kinderleven binnen House of LIFE?</a:t>
            </a:r>
          </a:p>
        </p:txBody>
      </p:sp>
      <p:pic>
        <p:nvPicPr>
          <p:cNvPr id="5" name="Afbeelding 4">
            <a:extLst>
              <a:ext uri="{FF2B5EF4-FFF2-40B4-BE49-F238E27FC236}">
                <a16:creationId xmlns:a16="http://schemas.microsoft.com/office/drawing/2014/main" id="{547E1049-30F9-B7B4-C6A2-13FB1DD4E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3501" y="222456"/>
            <a:ext cx="3018751" cy="1435719"/>
          </a:xfrm>
          <a:prstGeom prst="rect">
            <a:avLst/>
          </a:prstGeom>
        </p:spPr>
      </p:pic>
      <p:sp>
        <p:nvSpPr>
          <p:cNvPr id="3" name="Tekstvak 2">
            <a:extLst>
              <a:ext uri="{FF2B5EF4-FFF2-40B4-BE49-F238E27FC236}">
                <a16:creationId xmlns:a16="http://schemas.microsoft.com/office/drawing/2014/main" id="{A282354F-4220-8A6A-B08A-1D709FFC4D94}"/>
              </a:ext>
            </a:extLst>
          </p:cNvPr>
          <p:cNvSpPr txBox="1"/>
          <p:nvPr/>
        </p:nvSpPr>
        <p:spPr>
          <a:xfrm>
            <a:off x="3609892" y="1795180"/>
            <a:ext cx="5973830" cy="3554563"/>
          </a:xfrm>
          <a:prstGeom prst="rect">
            <a:avLst/>
          </a:prstGeom>
          <a:noFill/>
        </p:spPr>
        <p:txBody>
          <a:bodyPr wrap="square" rtlCol="0">
            <a:spAutoFit/>
          </a:bodyPr>
          <a:lstStyle/>
          <a:p>
            <a:pPr>
              <a:lnSpc>
                <a:spcPct val="107000"/>
              </a:lnSpc>
              <a:spcAft>
                <a:spcPts val="800"/>
              </a:spcAft>
            </a:pPr>
            <a:endParaRPr lang="nl-NL" sz="2000" kern="100" dirty="0">
              <a:solidFill>
                <a:srgbClr val="1F4E79"/>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nl-NL" sz="2000" kern="100" dirty="0">
              <a:solidFill>
                <a:srgbClr val="1F4E79"/>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2000" kern="100" dirty="0">
                <a:solidFill>
                  <a:srgbClr val="1F4E79"/>
                </a:solidFill>
                <a:latin typeface="Calibri" panose="020F0502020204030204" pitchFamily="34" charset="0"/>
                <a:ea typeface="Calibri" panose="020F0502020204030204" pitchFamily="34" charset="0"/>
                <a:cs typeface="Calibri" panose="020F0502020204030204" pitchFamily="34" charset="0"/>
              </a:rPr>
              <a:t>In een veilige omgeving a</a:t>
            </a:r>
            <a:r>
              <a:rPr lang="nl-NL" sz="2000" kern="1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andacht en ruimte bieden voor ontspanning, leren door ervaren en het versterken van de eigen grondhouding van het kind is de basis bij House of LIFE. </a:t>
            </a:r>
          </a:p>
          <a:p>
            <a:pPr>
              <a:lnSpc>
                <a:spcPct val="107000"/>
              </a:lnSpc>
              <a:spcAft>
                <a:spcPts val="800"/>
              </a:spcAft>
            </a:pPr>
            <a:endParaRPr lang="nl-NL" sz="2000" kern="100" dirty="0">
              <a:solidFill>
                <a:srgbClr val="1F4E79"/>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2000" kern="1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Instincten en impulsen </a:t>
            </a:r>
          </a:p>
          <a:p>
            <a:pPr>
              <a:lnSpc>
                <a:spcPct val="107000"/>
              </a:lnSpc>
              <a:spcAft>
                <a:spcPts val="800"/>
              </a:spcAft>
            </a:pPr>
            <a:r>
              <a:rPr lang="nl-NL" sz="2000" kern="100" dirty="0">
                <a:solidFill>
                  <a:srgbClr val="1F4E79"/>
                </a:solidFill>
                <a:latin typeface="Calibri" panose="020F0502020204030204" pitchFamily="34" charset="0"/>
                <a:ea typeface="Calibri" panose="020F0502020204030204" pitchFamily="34" charset="0"/>
                <a:cs typeface="Calibri" panose="020F0502020204030204" pitchFamily="34" charset="0"/>
              </a:rPr>
              <a:t>levenslessen</a:t>
            </a:r>
            <a:endParaRPr lang="nl-NL"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67001CBA-5B6A-98AE-1148-F4B35E6D7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8963" y="2597769"/>
            <a:ext cx="4313583" cy="3235187"/>
          </a:xfrm>
          <a:prstGeom prst="rect">
            <a:avLst/>
          </a:prstGeom>
        </p:spPr>
      </p:pic>
      <p:pic>
        <p:nvPicPr>
          <p:cNvPr id="8" name="Afbeelding 7">
            <a:extLst>
              <a:ext uri="{FF2B5EF4-FFF2-40B4-BE49-F238E27FC236}">
                <a16:creationId xmlns:a16="http://schemas.microsoft.com/office/drawing/2014/main" id="{7E084EBD-911D-8304-C04E-7B21F8C50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287751" y="3557650"/>
            <a:ext cx="3043517" cy="2282638"/>
          </a:xfrm>
          <a:prstGeom prst="rect">
            <a:avLst/>
          </a:prstGeom>
        </p:spPr>
      </p:pic>
    </p:spTree>
    <p:extLst>
      <p:ext uri="{BB962C8B-B14F-4D97-AF65-F5344CB8AC3E}">
        <p14:creationId xmlns:p14="http://schemas.microsoft.com/office/powerpoint/2010/main" val="384515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DB2C591-901E-9FE2-F3E2-50BE5B104AF7}"/>
              </a:ext>
            </a:extLst>
          </p:cNvPr>
          <p:cNvSpPr txBox="1"/>
          <p:nvPr/>
        </p:nvSpPr>
        <p:spPr>
          <a:xfrm>
            <a:off x="231913" y="80838"/>
            <a:ext cx="11728173" cy="7111690"/>
          </a:xfrm>
          <a:prstGeom prst="rect">
            <a:avLst/>
          </a:prstGeom>
          <a:noFill/>
        </p:spPr>
        <p:txBody>
          <a:bodyPr wrap="square" rtlCol="0">
            <a:spAutoFit/>
          </a:bodyPr>
          <a:lstStyle/>
          <a:p>
            <a:r>
              <a:rPr lang="nl-NL" sz="2000" b="1" dirty="0">
                <a:solidFill>
                  <a:srgbClr val="002060"/>
                </a:solidFill>
              </a:rPr>
              <a:t>Welke theorieën sluiten aan?</a:t>
            </a:r>
          </a:p>
          <a:p>
            <a:endParaRPr lang="nl-NL" sz="2000" b="1" dirty="0"/>
          </a:p>
          <a:p>
            <a:r>
              <a:rPr lang="nl-NL" sz="2000" b="1" u="sng" kern="100" dirty="0" err="1">
                <a:solidFill>
                  <a:srgbClr val="002060"/>
                </a:solidFill>
                <a:effectLst/>
                <a:ea typeface="Calibri" panose="020F0502020204030204" pitchFamily="34" charset="0"/>
                <a:cs typeface="Calibri" panose="020F0502020204030204" pitchFamily="34" charset="0"/>
              </a:rPr>
              <a:t>Dewey</a:t>
            </a:r>
            <a:r>
              <a:rPr lang="nl-NL" sz="2000" u="sng" kern="100" dirty="0">
                <a:solidFill>
                  <a:srgbClr val="002060"/>
                </a:solidFill>
                <a:effectLst/>
                <a:ea typeface="Calibri" panose="020F0502020204030204" pitchFamily="34" charset="0"/>
                <a:cs typeface="Calibri" panose="020F0502020204030204" pitchFamily="34" charset="0"/>
              </a:rPr>
              <a:t>:</a:t>
            </a:r>
          </a:p>
          <a:p>
            <a:r>
              <a:rPr lang="nl-NL" sz="2000" kern="100" dirty="0">
                <a:solidFill>
                  <a:srgbClr val="002060"/>
                </a:solidFill>
                <a:ea typeface="Calibri" panose="020F0502020204030204" pitchFamily="34" charset="0"/>
                <a:cs typeface="Calibri" panose="020F0502020204030204" pitchFamily="34" charset="0"/>
              </a:rPr>
              <a:t>- </a:t>
            </a:r>
            <a:r>
              <a:rPr lang="nl-NL" sz="2000" kern="100" dirty="0">
                <a:solidFill>
                  <a:srgbClr val="002060"/>
                </a:solidFill>
                <a:effectLst/>
                <a:ea typeface="Calibri" panose="020F0502020204030204" pitchFamily="34" charset="0"/>
                <a:cs typeface="Calibri" panose="020F0502020204030204" pitchFamily="34" charset="0"/>
              </a:rPr>
              <a:t>   </a:t>
            </a:r>
            <a:r>
              <a:rPr lang="nl-NL" sz="2000" kern="100" dirty="0">
                <a:solidFill>
                  <a:srgbClr val="002060"/>
                </a:solidFill>
                <a:ea typeface="Calibri" panose="020F0502020204030204" pitchFamily="34" charset="0"/>
                <a:cs typeface="Calibri" panose="020F0502020204030204" pitchFamily="34" charset="0"/>
              </a:rPr>
              <a:t>Instincten en impulsen – intrinsieke motivatie</a:t>
            </a:r>
            <a:endParaRPr lang="nl-NL" sz="2000" u="sng" kern="100" dirty="0">
              <a:solidFill>
                <a:srgbClr val="002060"/>
              </a:solidFill>
              <a:effectLst/>
              <a:ea typeface="Calibri" panose="020F0502020204030204" pitchFamily="34" charset="0"/>
              <a:cs typeface="Calibri" panose="020F0502020204030204" pitchFamily="34" charset="0"/>
            </a:endParaRPr>
          </a:p>
          <a:p>
            <a:pPr marL="342900" indent="-342900">
              <a:buFontTx/>
              <a:buChar char="-"/>
            </a:pPr>
            <a:r>
              <a:rPr lang="nl-NL" sz="2000" u="sng" kern="100" dirty="0">
                <a:solidFill>
                  <a:srgbClr val="002060"/>
                </a:solidFill>
                <a:ea typeface="Calibri" panose="020F0502020204030204" pitchFamily="34" charset="0"/>
                <a:cs typeface="Calibri" panose="020F0502020204030204" pitchFamily="34" charset="0"/>
              </a:rPr>
              <a:t>S</a:t>
            </a:r>
            <a:r>
              <a:rPr lang="nl-NL" sz="2000" kern="100" dirty="0">
                <a:solidFill>
                  <a:srgbClr val="002060"/>
                </a:solidFill>
                <a:effectLst/>
                <a:ea typeface="Calibri" panose="020F0502020204030204" pitchFamily="34" charset="0"/>
                <a:cs typeface="Calibri" panose="020F0502020204030204" pitchFamily="34" charset="0"/>
              </a:rPr>
              <a:t>tandpunt met betrekking tot gezamenlijkheid of participatie ‘meedoen aan de cultuur, in het gezin, op school en in andere instituties van de samenleving is dé manier waarop kinderen een ‘positie’ krijgen in die samenleving; het is dé manier waarop ze deelnemen aan de cultuur en (daarmee) mens worden’ (</a:t>
            </a:r>
            <a:r>
              <a:rPr lang="nl-NL" sz="2000" kern="100" dirty="0" err="1">
                <a:solidFill>
                  <a:srgbClr val="002060"/>
                </a:solidFill>
                <a:effectLst/>
                <a:ea typeface="Calibri" panose="020F0502020204030204" pitchFamily="34" charset="0"/>
                <a:cs typeface="Calibri" panose="020F0502020204030204" pitchFamily="34" charset="0"/>
              </a:rPr>
              <a:t>Berding</a:t>
            </a:r>
            <a:r>
              <a:rPr lang="nl-NL" sz="2000" kern="100" dirty="0">
                <a:solidFill>
                  <a:srgbClr val="002060"/>
                </a:solidFill>
                <a:effectLst/>
                <a:ea typeface="Calibri" panose="020F0502020204030204" pitchFamily="34" charset="0"/>
                <a:cs typeface="Calibri" panose="020F0502020204030204" pitchFamily="34" charset="0"/>
              </a:rPr>
              <a:t>, p. 14).</a:t>
            </a:r>
          </a:p>
          <a:p>
            <a:pPr marL="342900" indent="-342900">
              <a:buFontTx/>
              <a:buChar char="-"/>
            </a:pPr>
            <a:r>
              <a:rPr lang="nl-NL" sz="2000" kern="100" dirty="0">
                <a:solidFill>
                  <a:srgbClr val="002060"/>
                </a:solidFill>
                <a:ea typeface="Calibri" panose="020F0502020204030204" pitchFamily="34" charset="0"/>
                <a:cs typeface="Calibri" panose="020F0502020204030204" pitchFamily="34" charset="0"/>
              </a:rPr>
              <a:t>Ervaringsgericht leren</a:t>
            </a:r>
          </a:p>
          <a:p>
            <a:pPr>
              <a:lnSpc>
                <a:spcPct val="107000"/>
              </a:lnSpc>
              <a:spcAft>
                <a:spcPts val="800"/>
              </a:spcAft>
            </a:pPr>
            <a:r>
              <a:rPr lang="nl-NL" sz="2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https://www.youtube.com/watch?v=y3fm6wNzK70</a:t>
            </a:r>
            <a:endParaRPr lang="nl-NL" sz="2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2000" i="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John </a:t>
            </a:r>
            <a:r>
              <a:rPr lang="nl-NL" sz="2000" i="1" kern="100" dirty="0" err="1">
                <a:solidFill>
                  <a:srgbClr val="002060"/>
                </a:solidFill>
                <a:effectLst/>
                <a:latin typeface="Calibri" panose="020F0502020204030204" pitchFamily="34" charset="0"/>
                <a:ea typeface="Calibri" panose="020F0502020204030204" pitchFamily="34" charset="0"/>
                <a:cs typeface="Arial" panose="020B0604020202020204" pitchFamily="34" charset="0"/>
              </a:rPr>
              <a:t>Dewey’s</a:t>
            </a:r>
            <a:r>
              <a:rPr lang="nl-NL" sz="2000" i="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4 </a:t>
            </a:r>
            <a:r>
              <a:rPr lang="nl-NL" sz="2000" i="1" kern="100" dirty="0" err="1">
                <a:solidFill>
                  <a:srgbClr val="002060"/>
                </a:solidFill>
                <a:effectLst/>
                <a:latin typeface="Calibri" panose="020F0502020204030204" pitchFamily="34" charset="0"/>
                <a:ea typeface="Calibri" panose="020F0502020204030204" pitchFamily="34" charset="0"/>
                <a:cs typeface="Arial" panose="020B0604020202020204" pitchFamily="34" charset="0"/>
              </a:rPr>
              <a:t>principles</a:t>
            </a:r>
            <a:r>
              <a:rPr lang="nl-NL" sz="2000" i="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of </a:t>
            </a:r>
            <a:r>
              <a:rPr lang="nl-NL" sz="2000" i="1" kern="100" dirty="0" err="1">
                <a:solidFill>
                  <a:srgbClr val="002060"/>
                </a:solidFill>
                <a:effectLst/>
                <a:latin typeface="Calibri" panose="020F0502020204030204" pitchFamily="34" charset="0"/>
                <a:ea typeface="Calibri" panose="020F0502020204030204" pitchFamily="34" charset="0"/>
                <a:cs typeface="Arial" panose="020B0604020202020204" pitchFamily="34" charset="0"/>
              </a:rPr>
              <a:t>education</a:t>
            </a:r>
            <a:endParaRPr lang="nl-NL" sz="2000" i="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endParaRPr lang="nl-NL" sz="2000" b="1" dirty="0">
              <a:solidFill>
                <a:srgbClr val="002060"/>
              </a:solidFill>
            </a:endParaRPr>
          </a:p>
          <a:p>
            <a:r>
              <a:rPr lang="nl-NL" sz="2000" b="1" u="sng" dirty="0">
                <a:solidFill>
                  <a:srgbClr val="002060"/>
                </a:solidFill>
              </a:rPr>
              <a:t>Presentie</a:t>
            </a:r>
            <a:r>
              <a:rPr lang="nl-NL" sz="2000" b="1" dirty="0">
                <a:solidFill>
                  <a:srgbClr val="002060"/>
                </a:solidFill>
              </a:rPr>
              <a:t> </a:t>
            </a:r>
            <a:r>
              <a:rPr lang="nl-NL" sz="2000" dirty="0">
                <a:solidFill>
                  <a:srgbClr val="002060"/>
                </a:solidFill>
              </a:rPr>
              <a:t>– Een ontvangende en ruimte makende beweging – het er ZIJN</a:t>
            </a:r>
          </a:p>
          <a:p>
            <a:r>
              <a:rPr lang="nl-NL" sz="2000" b="1" u="sng" dirty="0">
                <a:solidFill>
                  <a:srgbClr val="002060"/>
                </a:solidFill>
              </a:rPr>
              <a:t>Aandachtige betrokkenheid </a:t>
            </a:r>
            <a:r>
              <a:rPr lang="nl-NL" sz="2000" dirty="0">
                <a:solidFill>
                  <a:srgbClr val="002060"/>
                </a:solidFill>
              </a:rPr>
              <a:t>– aandachtig zijn, aanwezig zijn, betrokken zijn.</a:t>
            </a:r>
          </a:p>
          <a:p>
            <a:endParaRPr lang="nl-NL" sz="2000" dirty="0">
              <a:solidFill>
                <a:srgbClr val="002060"/>
              </a:solidFill>
            </a:endParaRPr>
          </a:p>
          <a:p>
            <a:r>
              <a:rPr lang="nl-NL" sz="2000" dirty="0">
                <a:solidFill>
                  <a:srgbClr val="002060"/>
                </a:solidFill>
              </a:rPr>
              <a:t>Gert </a:t>
            </a:r>
            <a:r>
              <a:rPr lang="nl-NL" sz="2000" dirty="0" err="1">
                <a:solidFill>
                  <a:srgbClr val="002060"/>
                </a:solidFill>
              </a:rPr>
              <a:t>Biesta</a:t>
            </a:r>
            <a:r>
              <a:rPr lang="nl-NL" sz="2000" dirty="0">
                <a:solidFill>
                  <a:srgbClr val="002060"/>
                </a:solidFill>
              </a:rPr>
              <a:t> – </a:t>
            </a:r>
            <a:r>
              <a:rPr lang="nl-NL" sz="2000" b="1" u="sng" dirty="0">
                <a:solidFill>
                  <a:srgbClr val="002060"/>
                </a:solidFill>
              </a:rPr>
              <a:t>Het pedagogisch moment </a:t>
            </a:r>
            <a:r>
              <a:rPr lang="nl-NL" sz="2000" u="sng" dirty="0">
                <a:solidFill>
                  <a:srgbClr val="002060"/>
                </a:solidFill>
              </a:rPr>
              <a:t>– </a:t>
            </a:r>
            <a:r>
              <a:rPr lang="nl-NL" sz="2000" dirty="0">
                <a:solidFill>
                  <a:srgbClr val="002060"/>
                </a:solidFill>
              </a:rPr>
              <a:t>grondhouding, binnenwereld van het kind, zelf leren nadenken en keuzes maken.</a:t>
            </a:r>
          </a:p>
          <a:p>
            <a:endParaRPr lang="nl-NL" sz="2000" dirty="0">
              <a:solidFill>
                <a:srgbClr val="002060"/>
              </a:solidFill>
            </a:endParaRPr>
          </a:p>
          <a:p>
            <a:r>
              <a:rPr lang="nl-NL" sz="2000" b="1" u="sng" dirty="0">
                <a:solidFill>
                  <a:srgbClr val="002060"/>
                </a:solidFill>
              </a:rPr>
              <a:t>EF</a:t>
            </a:r>
            <a:r>
              <a:rPr lang="nl-NL" sz="2000" dirty="0">
                <a:solidFill>
                  <a:srgbClr val="002060"/>
                </a:solidFill>
              </a:rPr>
              <a:t>- </a:t>
            </a:r>
            <a:r>
              <a:rPr lang="nl-NL" sz="2000" kern="100" dirty="0">
                <a:solidFill>
                  <a:srgbClr val="002060"/>
                </a:solidFill>
                <a:ea typeface="Calibri" panose="020F0502020204030204" pitchFamily="34" charset="0"/>
                <a:cs typeface="Calibri" panose="020F0502020204030204" pitchFamily="34" charset="0"/>
              </a:rPr>
              <a:t>B</a:t>
            </a:r>
            <a:r>
              <a:rPr lang="nl-NL" sz="2000" kern="100" dirty="0">
                <a:solidFill>
                  <a:srgbClr val="002060"/>
                </a:solidFill>
                <a:effectLst/>
                <a:ea typeface="Calibri" panose="020F0502020204030204" pitchFamily="34" charset="0"/>
                <a:cs typeface="Calibri" panose="020F0502020204030204" pitchFamily="34" charset="0"/>
              </a:rPr>
              <a:t>elangrijke voorwaarden voor een optimale ontwikkeling van EF zijn: </a:t>
            </a:r>
            <a:r>
              <a:rPr lang="nl-NL" sz="2000" u="sng" kern="100" dirty="0">
                <a:solidFill>
                  <a:srgbClr val="002060"/>
                </a:solidFill>
                <a:effectLst/>
                <a:ea typeface="Calibri" panose="020F0502020204030204" pitchFamily="34" charset="0"/>
                <a:cs typeface="Calibri" panose="020F0502020204030204" pitchFamily="34" charset="0"/>
              </a:rPr>
              <a:t>voldoende ontspanning</a:t>
            </a:r>
            <a:r>
              <a:rPr lang="nl-NL" sz="2000" kern="100" dirty="0">
                <a:solidFill>
                  <a:srgbClr val="002060"/>
                </a:solidFill>
                <a:effectLst/>
                <a:ea typeface="Calibri" panose="020F0502020204030204" pitchFamily="34" charset="0"/>
                <a:cs typeface="Calibri" panose="020F0502020204030204" pitchFamily="34" charset="0"/>
              </a:rPr>
              <a:t>, slaap, beweging en </a:t>
            </a:r>
            <a:r>
              <a:rPr lang="nl-NL" sz="2000" u="sng" kern="100" dirty="0">
                <a:solidFill>
                  <a:srgbClr val="002060"/>
                </a:solidFill>
                <a:effectLst/>
                <a:ea typeface="Calibri" panose="020F0502020204030204" pitchFamily="34" charset="0"/>
                <a:cs typeface="Calibri" panose="020F0502020204030204" pitchFamily="34" charset="0"/>
              </a:rPr>
              <a:t>emotioneel welzijn.</a:t>
            </a:r>
            <a:r>
              <a:rPr lang="nl-NL" sz="2000" kern="100" dirty="0">
                <a:solidFill>
                  <a:srgbClr val="002060"/>
                </a:solidFill>
                <a:effectLst/>
                <a:ea typeface="Calibri" panose="020F0502020204030204" pitchFamily="34" charset="0"/>
                <a:cs typeface="Calibri" panose="020F0502020204030204" pitchFamily="34" charset="0"/>
              </a:rPr>
              <a:t>’ (Beckerman, 2018, p. 136)</a:t>
            </a:r>
          </a:p>
          <a:p>
            <a:endParaRPr lang="nl-NL" sz="2000" dirty="0">
              <a:solidFill>
                <a:srgbClr val="002060"/>
              </a:solidFill>
            </a:endParaRPr>
          </a:p>
          <a:p>
            <a:endParaRPr lang="nl-NL" sz="2000" dirty="0">
              <a:solidFill>
                <a:srgbClr val="002060"/>
              </a:solidFill>
            </a:endParaRPr>
          </a:p>
        </p:txBody>
      </p:sp>
    </p:spTree>
    <p:extLst>
      <p:ext uri="{BB962C8B-B14F-4D97-AF65-F5344CB8AC3E}">
        <p14:creationId xmlns:p14="http://schemas.microsoft.com/office/powerpoint/2010/main" val="168643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D641BD4-1F93-4BC7-C0A0-0ECFA8B39323}"/>
              </a:ext>
            </a:extLst>
          </p:cNvPr>
          <p:cNvSpPr txBox="1"/>
          <p:nvPr/>
        </p:nvSpPr>
        <p:spPr>
          <a:xfrm>
            <a:off x="233901" y="380883"/>
            <a:ext cx="6055360" cy="954107"/>
          </a:xfrm>
          <a:prstGeom prst="rect">
            <a:avLst/>
          </a:prstGeom>
          <a:noFill/>
        </p:spPr>
        <p:txBody>
          <a:bodyPr wrap="square" rtlCol="0">
            <a:spAutoFit/>
          </a:bodyPr>
          <a:lstStyle/>
          <a:p>
            <a:r>
              <a:rPr lang="nl-NL" sz="2800" b="1" dirty="0">
                <a:solidFill>
                  <a:srgbClr val="002060"/>
                </a:solidFill>
              </a:rPr>
              <a:t>Van persoonlijke waarden naar gezamenlijke waarden</a:t>
            </a:r>
          </a:p>
        </p:txBody>
      </p:sp>
      <p:pic>
        <p:nvPicPr>
          <p:cNvPr id="3" name="Afbeelding 2">
            <a:extLst>
              <a:ext uri="{FF2B5EF4-FFF2-40B4-BE49-F238E27FC236}">
                <a16:creationId xmlns:a16="http://schemas.microsoft.com/office/drawing/2014/main" id="{65C955C3-3C0C-40AC-C8CE-AF1B4F765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530" y="1334990"/>
            <a:ext cx="7200569" cy="5400427"/>
          </a:xfrm>
          <a:prstGeom prst="rect">
            <a:avLst/>
          </a:prstGeom>
        </p:spPr>
      </p:pic>
      <p:sp>
        <p:nvSpPr>
          <p:cNvPr id="4" name="Tekstvak 3">
            <a:extLst>
              <a:ext uri="{FF2B5EF4-FFF2-40B4-BE49-F238E27FC236}">
                <a16:creationId xmlns:a16="http://schemas.microsoft.com/office/drawing/2014/main" id="{39B664BD-B8DE-6299-CB45-24131431713C}"/>
              </a:ext>
            </a:extLst>
          </p:cNvPr>
          <p:cNvSpPr txBox="1"/>
          <p:nvPr/>
        </p:nvSpPr>
        <p:spPr>
          <a:xfrm>
            <a:off x="514516" y="4903305"/>
            <a:ext cx="3962400" cy="2708434"/>
          </a:xfrm>
          <a:prstGeom prst="rect">
            <a:avLst/>
          </a:prstGeom>
          <a:noFill/>
        </p:spPr>
        <p:txBody>
          <a:bodyPr wrap="square" rtlCol="0">
            <a:spAutoFit/>
          </a:bodyPr>
          <a:lstStyle/>
          <a:p>
            <a:pPr marL="285750" indent="-285750">
              <a:buFontTx/>
              <a:buChar char="-"/>
            </a:pPr>
            <a:r>
              <a:rPr lang="nl-NL" sz="2400" dirty="0">
                <a:solidFill>
                  <a:srgbClr val="002060"/>
                </a:solidFill>
              </a:rPr>
              <a:t>Scope centraal in je communicatie</a:t>
            </a:r>
          </a:p>
          <a:p>
            <a:pPr marL="285750" indent="-285750">
              <a:buFontTx/>
              <a:buChar char="-"/>
            </a:pPr>
            <a:r>
              <a:rPr lang="nl-NL" sz="2400" dirty="0">
                <a:solidFill>
                  <a:srgbClr val="002060"/>
                </a:solidFill>
              </a:rPr>
              <a:t>Bewustwording – waarden naar handelen</a:t>
            </a:r>
          </a:p>
          <a:p>
            <a:pPr marL="285750" indent="-285750">
              <a:buFontTx/>
              <a:buChar char="-"/>
            </a:pPr>
            <a:endParaRPr lang="nl-NL" sz="2000" dirty="0">
              <a:solidFill>
                <a:srgbClr val="002060"/>
              </a:solidFill>
            </a:endParaRPr>
          </a:p>
          <a:p>
            <a:pPr marL="285750" indent="-285750">
              <a:buFontTx/>
              <a:buChar char="-"/>
            </a:pPr>
            <a:endParaRPr lang="nl-NL" dirty="0"/>
          </a:p>
          <a:p>
            <a:endParaRPr lang="nl-NL" dirty="0"/>
          </a:p>
          <a:p>
            <a:endParaRPr lang="nl-NL" dirty="0"/>
          </a:p>
        </p:txBody>
      </p:sp>
    </p:spTree>
    <p:extLst>
      <p:ext uri="{BB962C8B-B14F-4D97-AF65-F5344CB8AC3E}">
        <p14:creationId xmlns:p14="http://schemas.microsoft.com/office/powerpoint/2010/main" val="3503539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B3277D3-7D12-629D-1613-AD222C6B7F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3762" y="1290984"/>
            <a:ext cx="4771229" cy="3578018"/>
          </a:xfrm>
          <a:prstGeom prst="rect">
            <a:avLst/>
          </a:prstGeom>
        </p:spPr>
      </p:pic>
      <p:pic>
        <p:nvPicPr>
          <p:cNvPr id="4" name="Afbeelding 3">
            <a:extLst>
              <a:ext uri="{FF2B5EF4-FFF2-40B4-BE49-F238E27FC236}">
                <a16:creationId xmlns:a16="http://schemas.microsoft.com/office/drawing/2014/main" id="{B5D551D0-F1E4-ED22-94FB-F8D7F2DB5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1008" y="1136597"/>
            <a:ext cx="4735444" cy="3551583"/>
          </a:xfrm>
          <a:prstGeom prst="rect">
            <a:avLst/>
          </a:prstGeom>
        </p:spPr>
      </p:pic>
    </p:spTree>
    <p:extLst>
      <p:ext uri="{BB962C8B-B14F-4D97-AF65-F5344CB8AC3E}">
        <p14:creationId xmlns:p14="http://schemas.microsoft.com/office/powerpoint/2010/main" val="251279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31F9FCE-A8E3-E5F3-0BCA-85E0EB350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13" y="715617"/>
            <a:ext cx="5426765" cy="5426765"/>
          </a:xfrm>
          <a:prstGeom prst="rect">
            <a:avLst/>
          </a:prstGeom>
        </p:spPr>
      </p:pic>
      <p:pic>
        <p:nvPicPr>
          <p:cNvPr id="4" name="Afbeelding 3" descr="TOP 25 QUOTES BY MARIA MONTESSORI (of 321) | A-Z Quotes">
            <a:extLst>
              <a:ext uri="{FF2B5EF4-FFF2-40B4-BE49-F238E27FC236}">
                <a16:creationId xmlns:a16="http://schemas.microsoft.com/office/drawing/2014/main" id="{BB4F4DAD-AA47-46CB-E034-4953F2C483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4873" y="3761133"/>
            <a:ext cx="4472102" cy="2381249"/>
          </a:xfrm>
          <a:prstGeom prst="rect">
            <a:avLst/>
          </a:prstGeom>
          <a:noFill/>
          <a:ln>
            <a:noFill/>
          </a:ln>
        </p:spPr>
      </p:pic>
    </p:spTree>
    <p:extLst>
      <p:ext uri="{BB962C8B-B14F-4D97-AF65-F5344CB8AC3E}">
        <p14:creationId xmlns:p14="http://schemas.microsoft.com/office/powerpoint/2010/main" val="87495889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451</Words>
  <Application>Microsoft Office PowerPoint</Application>
  <PresentationFormat>Breedbeeld</PresentationFormat>
  <Paragraphs>59</Paragraphs>
  <Slides>10</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Century Schoolbook</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Olga Jong</dc:creator>
  <cp:lastModifiedBy>Olga Jong</cp:lastModifiedBy>
  <cp:revision>23</cp:revision>
  <dcterms:created xsi:type="dcterms:W3CDTF">2024-10-09T20:58:02Z</dcterms:created>
  <dcterms:modified xsi:type="dcterms:W3CDTF">2024-10-16T06:37:06Z</dcterms:modified>
</cp:coreProperties>
</file>